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media/image14.svg" ContentType="image/svg+xml"/>
  <Override PartName="/ppt/media/image2.svg" ContentType="image/svg+xml"/>
  <Override PartName="/ppt/media/image25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7" r:id="rId5"/>
    <p:sldId id="258" r:id="rId6"/>
    <p:sldId id="259" r:id="rId7"/>
    <p:sldId id="262" r:id="rId8"/>
    <p:sldId id="263" r:id="rId9"/>
    <p:sldId id="289" r:id="rId10"/>
    <p:sldId id="291" r:id="rId11"/>
    <p:sldId id="292" r:id="rId12"/>
    <p:sldId id="293" r:id="rId13"/>
    <p:sldId id="294" r:id="rId14"/>
    <p:sldId id="295" r:id="rId15"/>
    <p:sldId id="268" r:id="rId16"/>
    <p:sldId id="271" r:id="rId17"/>
    <p:sldId id="297" r:id="rId18"/>
    <p:sldId id="275" r:id="rId19"/>
  </p:sldIdLst>
  <p:sldSz cx="18288000" cy="10287000"/>
  <p:notesSz cx="6858000" cy="9144000"/>
  <p:embeddedFontLst>
    <p:embeddedFont>
      <p:font typeface="等线" panose="02010600030101010101" pitchFamily="2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2" d="100"/>
          <a:sy n="52" d="100"/>
        </p:scale>
        <p:origin x="850" y="67"/>
      </p:cViewPr>
      <p:guideLst>
        <p:guide orient="horz" pos="2130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8.xml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7.png"/><Relationship Id="rId7" Type="http://schemas.openxmlformats.org/officeDocument/2006/relationships/tags" Target="../tags/tag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svg"/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5.svg"/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2.svg"/><Relationship Id="rId5" Type="http://schemas.openxmlformats.org/officeDocument/2006/relationships/image" Target="../media/image11.jpe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tags" Target="../tags/tag2.xml"/><Relationship Id="rId19" Type="http://schemas.openxmlformats.org/officeDocument/2006/relationships/tags" Target="../tags/tag14.xml"/><Relationship Id="rId18" Type="http://schemas.openxmlformats.org/officeDocument/2006/relationships/image" Target="../media/image9.png"/><Relationship Id="rId17" Type="http://schemas.openxmlformats.org/officeDocument/2006/relationships/image" Target="../media/image14.svg"/><Relationship Id="rId16" Type="http://schemas.openxmlformats.org/officeDocument/2006/relationships/image" Target="../media/image13.jpeg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12.sv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12.sv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8312844" y="2438518"/>
            <a:ext cx="1490015" cy="2919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63975" y="6878301"/>
            <a:ext cx="2560051" cy="479446"/>
            <a:chOff x="0" y="0"/>
            <a:chExt cx="3413401" cy="639262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987156" y="-704891"/>
              <a:ext cx="639262" cy="2049043"/>
              <a:chOff x="0" y="0"/>
              <a:chExt cx="660400" cy="2116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1872655" y="-704891"/>
              <a:ext cx="639262" cy="2049043"/>
              <a:chOff x="0" y="0"/>
              <a:chExt cx="660400" cy="2116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03764"/>
              <a:ext cx="3413401" cy="35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 spc="30">
                  <a:solidFill>
                    <a:srgbClr val="FFFFFF"/>
                  </a:solidFill>
                  <a:ea typeface="造字工房典黑体 超粗体" charset="-122"/>
                </a:rPr>
                <a:t>汇报人：张小画</a:t>
              </a:r>
              <a:endParaRPr lang="en-US" sz="1800" spc="30">
                <a:solidFill>
                  <a:srgbClr val="FFFFFF"/>
                </a:solidFill>
                <a:ea typeface="造字工房典黑体 超粗体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94423" y="7554315"/>
            <a:ext cx="1546704" cy="29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985" spc="33">
                <a:solidFill>
                  <a:srgbClr val="6275EE"/>
                </a:solidFill>
                <a:latin typeface="造字工房典黑体 超粗体" charset="-122"/>
              </a:rPr>
              <a:t>2023.1.1</a:t>
            </a:r>
            <a:endParaRPr lang="en-US" sz="1985" spc="33">
              <a:solidFill>
                <a:srgbClr val="6275EE"/>
              </a:solidFill>
              <a:latin typeface="造字工房典黑体 超粗体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13626" y="4341094"/>
            <a:ext cx="13060749" cy="129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8535" spc="2108">
                <a:solidFill>
                  <a:srgbClr val="AB2AD6"/>
                </a:solidFill>
                <a:ea typeface="思源宋体-超粗体" panose="02020900000000000000" charset="-122"/>
              </a:rPr>
              <a:t>国潮风工作总结汇报</a:t>
            </a:r>
            <a:endParaRPr lang="en-US" sz="8535" spc="2108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79842" y="3197161"/>
            <a:ext cx="6128316" cy="6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4235" spc="1046">
                <a:solidFill>
                  <a:srgbClr val="AB2AD6"/>
                </a:solidFill>
                <a:ea typeface="思源宋体-超粗体" panose="02020900000000000000" charset="-122"/>
              </a:rPr>
              <a:t>简约渐变PPT模版</a:t>
            </a:r>
            <a:endParaRPr lang="en-US" sz="4235" spc="1046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83826" y="5867740"/>
            <a:ext cx="9720348" cy="54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490" spc="456">
                <a:solidFill>
                  <a:srgbClr val="AB2AD6"/>
                </a:solidFill>
                <a:latin typeface="思源宋体-超粗体" panose="02020900000000000000" charset="-122"/>
              </a:rPr>
              <a:t>YEAR END WORK SUMMARY REPORT YEAR END WORK SUMMARY REPORT  YEAR END WORK SUMMARY REPORT</a:t>
            </a:r>
            <a:endParaRPr lang="en-US" sz="1490" spc="456">
              <a:solidFill>
                <a:srgbClr val="AB2AD6"/>
              </a:solidFill>
              <a:latin typeface="思源宋体-超粗体" panose="02020900000000000000" charset="-12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57030" y="799983"/>
            <a:ext cx="16793550" cy="9068034"/>
            <a:chOff x="0" y="0"/>
            <a:chExt cx="22391400" cy="12090712"/>
          </a:xfrm>
        </p:grpSpPr>
        <p:grpSp>
          <p:nvGrpSpPr>
            <p:cNvPr id="16" name="Group 16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 cstate="screen">
            <a:alphaModFix amt="20999"/>
          </a:blip>
          <a:srcRect/>
          <a:stretch>
            <a:fillRect/>
          </a:stretch>
        </p:blipFill>
        <p:spPr>
          <a:xfrm rot="1528538">
            <a:off x="2331128" y="2820429"/>
            <a:ext cx="3905396" cy="2624083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5791454" y="5636473"/>
            <a:ext cx="1890910" cy="522909"/>
            <a:chOff x="0" y="0"/>
            <a:chExt cx="2521214" cy="697212"/>
          </a:xfrm>
        </p:grpSpPr>
        <p:grpSp>
          <p:nvGrpSpPr>
            <p:cNvPr id="26" name="Group 2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screen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0236" y="135141"/>
              <a:ext cx="309439" cy="42693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859244" y="167631"/>
              <a:ext cx="1661970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2024.7.10</a:t>
              </a:r>
              <a:endParaRPr lang="en-US" sz="1905" spc="32">
                <a:solidFill>
                  <a:srgbClr val="35B2CB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19175" y="5606216"/>
            <a:ext cx="2550157" cy="522909"/>
            <a:chOff x="0" y="0"/>
            <a:chExt cx="3400209" cy="697212"/>
          </a:xfrm>
        </p:grpSpPr>
        <p:sp>
          <p:nvSpPr>
            <p:cNvPr id="35" name="TextBox 35"/>
            <p:cNvSpPr txBox="1"/>
            <p:nvPr>
              <p:custDataLst>
                <p:tags r:id="rId7"/>
              </p:custDataLst>
            </p:nvPr>
          </p:nvSpPr>
          <p:spPr>
            <a:xfrm>
              <a:off x="813436" y="177266"/>
              <a:ext cx="2586773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汇报人：</a:t>
              </a:r>
              <a:r>
                <a:rPr lang="zh-CN" alt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第八组</a:t>
              </a:r>
              <a:endParaRPr lang="zh-CN" altLang="en-US" sz="1905" spc="32">
                <a:solidFill>
                  <a:srgbClr val="35B2CB"/>
                </a:solidFill>
                <a:ea typeface="字由点字典黑 65J" panose="00020600040101010101" charset="-122"/>
              </a:endParaRP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8" cstate="screen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88963" y="152302"/>
              <a:ext cx="331985" cy="392608"/>
            </a:xfrm>
            <a:prstGeom prst="rect">
              <a:avLst/>
            </a:prstGeom>
          </p:spPr>
        </p:pic>
      </p:grpSp>
      <p:sp>
        <p:nvSpPr>
          <p:cNvPr id="43" name="TextBox 43"/>
          <p:cNvSpPr txBox="1"/>
          <p:nvPr/>
        </p:nvSpPr>
        <p:spPr>
          <a:xfrm>
            <a:off x="2666775" y="2476693"/>
            <a:ext cx="13835286" cy="278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0"/>
              </a:lnSpc>
            </a:pPr>
            <a:r>
              <a:rPr lang="zh-CN" altLang="en-US" sz="9040" spc="2233" dirty="0">
                <a:solidFill>
                  <a:srgbClr val="65B7C7"/>
                </a:solidFill>
                <a:ea typeface="字由点字典黑 75J" panose="00020600040101010101" charset="-122"/>
              </a:rPr>
              <a:t>基于</a:t>
            </a:r>
            <a:r>
              <a:rPr lang="en-US" altLang="zh-CN" sz="9040" spc="2233" dirty="0">
                <a:solidFill>
                  <a:srgbClr val="65B7C7"/>
                </a:solidFill>
                <a:ea typeface="字由点字典黑 75J" panose="00020600040101010101" charset="-122"/>
              </a:rPr>
              <a:t>WIFI</a:t>
            </a:r>
            <a:r>
              <a:rPr lang="zh-CN" altLang="en-US" sz="9040" spc="2233" dirty="0">
                <a:solidFill>
                  <a:srgbClr val="65B7C7"/>
                </a:solidFill>
                <a:ea typeface="字由点字典黑 75J" panose="00020600040101010101" charset="-122"/>
              </a:rPr>
              <a:t>定位的商城导购系统</a:t>
            </a:r>
            <a:endParaRPr lang="zh-CN" altLang="en-US" sz="9040" spc="2233" dirty="0">
              <a:solidFill>
                <a:srgbClr val="65B7C7"/>
              </a:solidFill>
              <a:ea typeface="字由点字典黑 75J" panose="00020600040101010101" charset="-122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914174" y="7886390"/>
            <a:ext cx="7964193" cy="690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5"/>
              </a:lnSpc>
            </a:pPr>
            <a:r>
              <a:rPr lang="zh-CN" altLang="en-US" sz="4485" spc="1108">
                <a:solidFill>
                  <a:srgbClr val="65B7C7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北京交通大学</a:t>
            </a:r>
            <a:endParaRPr lang="en-US" sz="4485" spc="1108" dirty="0">
              <a:solidFill>
                <a:srgbClr val="65B7C7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838461" y="746166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altLang="zh-CN" sz="2800" dirty="0">
                <a:solidFill>
                  <a:srgbClr val="65B7C7"/>
                </a:solidFill>
                <a:ea typeface="字由点字典黑 55J" panose="00020600040101010101" charset="-122"/>
              </a:rPr>
              <a:t>ER</a:t>
            </a: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图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76300"/>
            <a:ext cx="15784195" cy="8568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067061" y="80014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流程图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66700"/>
            <a:ext cx="13106400" cy="9243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64701" y="609538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879101" y="80014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定位算法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0" name="图片 9" descr="upload_post_object_v2_2852999782"/>
          <p:cNvPicPr>
            <a:picLocks noChangeAspect="1"/>
          </p:cNvPicPr>
          <p:nvPr/>
        </p:nvPicPr>
        <p:blipFill>
          <a:blip r:embed="rId2"/>
          <a:srcRect l="-7702" t="86" r="26690" b="-5755"/>
          <a:stretch>
            <a:fillRect/>
          </a:stretch>
        </p:blipFill>
        <p:spPr>
          <a:xfrm>
            <a:off x="2663132" y="609578"/>
            <a:ext cx="11808997" cy="9452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03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8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en-US" altLang="zh-CN" sz="4000" dirty="0">
                  <a:solidFill>
                    <a:srgbClr val="717174"/>
                  </a:solidFill>
                  <a:ea typeface="字由点字典黑 55J" panose="00020600040101010101" charset="-122"/>
                </a:rPr>
                <a:t>Demo</a:t>
              </a:r>
              <a:r>
                <a:rPr lang="zh-CN" altLang="en-US" sz="4000" dirty="0">
                  <a:solidFill>
                    <a:srgbClr val="717174"/>
                  </a:solidFill>
                  <a:ea typeface="字由点字典黑 55J" panose="00020600040101010101" charset="-122"/>
                </a:rPr>
                <a:t>演示的场景</a:t>
              </a:r>
              <a:endParaRPr lang="en-US" sz="4000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2937408"/>
            <a:ext cx="10643072" cy="3569970"/>
            <a:chOff x="0" y="-1223324"/>
            <a:chExt cx="14190762" cy="475996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04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837" y="-1223324"/>
              <a:ext cx="10499925" cy="475996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每个人完成的任务及下一步计划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85630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981461" y="133354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每个人完成的任务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2" name="TextBox 20"/>
          <p:cNvSpPr txBox="1"/>
          <p:nvPr/>
        </p:nvSpPr>
        <p:spPr>
          <a:xfrm>
            <a:off x="914400" y="2476500"/>
            <a:ext cx="8962390" cy="44545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sz="4000" spc="44">
                <a:solidFill>
                  <a:srgbClr val="545454"/>
                </a:solidFill>
                <a:ea typeface="字由点字典黑 45J" panose="00020600040101010101" charset="-122"/>
              </a:rPr>
              <a:t>     </a:t>
            </a:r>
            <a:r>
              <a:rPr lang="zh-CN" altLang="en-US" sz="4000" spc="44">
                <a:solidFill>
                  <a:srgbClr val="545454"/>
                </a:solidFill>
                <a:ea typeface="字由点字典黑 45J" panose="00020600040101010101" charset="-122"/>
              </a:rPr>
              <a:t>每部分为主要负责，相互之间帮忙</a:t>
            </a:r>
            <a:endParaRPr lang="en-US" sz="40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3200" spc="44">
                <a:solidFill>
                  <a:srgbClr val="545454"/>
                </a:solidFill>
                <a:ea typeface="字由点字典黑 45J" panose="00020600040101010101" charset="-122"/>
              </a:rPr>
              <a:t>     </a:t>
            </a:r>
            <a:r>
              <a:rPr lang="zh-CN" altLang="en-US" sz="3200" spc="44">
                <a:solidFill>
                  <a:srgbClr val="545454"/>
                </a:solidFill>
                <a:ea typeface="字由点字典黑 45J" panose="00020600040101010101" charset="-122"/>
              </a:rPr>
              <a:t>余旺：前端页面</a:t>
            </a:r>
            <a:endParaRPr lang="zh-CN" altLang="en-US" sz="32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3200" spc="44">
                <a:solidFill>
                  <a:srgbClr val="545454"/>
                </a:solidFill>
                <a:ea typeface="字由点字典黑 45J" panose="00020600040101010101" charset="-122"/>
              </a:rPr>
              <a:t>     </a:t>
            </a:r>
            <a:r>
              <a:rPr lang="zh-CN" altLang="en-US" sz="3200" spc="44">
                <a:solidFill>
                  <a:srgbClr val="545454"/>
                </a:solidFill>
                <a:ea typeface="字由点字典黑 45J" panose="00020600040101010101" charset="-122"/>
              </a:rPr>
              <a:t>陈飞扬：定位算法</a:t>
            </a:r>
            <a:endParaRPr lang="zh-CN" altLang="en-US" sz="32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3200" spc="44">
                <a:solidFill>
                  <a:srgbClr val="545454"/>
                </a:solidFill>
                <a:ea typeface="字由点字典黑 45J" panose="00020600040101010101" charset="-122"/>
              </a:rPr>
              <a:t>     </a:t>
            </a:r>
            <a:r>
              <a:rPr lang="zh-CN" altLang="en-US" sz="3200" spc="44">
                <a:solidFill>
                  <a:srgbClr val="545454"/>
                </a:solidFill>
                <a:ea typeface="字由点字典黑 45J" panose="00020600040101010101" charset="-122"/>
              </a:rPr>
              <a:t>常高林：网络相关功能</a:t>
            </a:r>
            <a:endParaRPr lang="zh-CN" altLang="en-US" sz="32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3200" spc="44">
                <a:solidFill>
                  <a:srgbClr val="545454"/>
                </a:solidFill>
                <a:ea typeface="字由点字典黑 45J" panose="00020600040101010101" charset="-122"/>
              </a:rPr>
              <a:t>     </a:t>
            </a:r>
            <a:r>
              <a:rPr lang="zh-CN" altLang="en-US" sz="3200" spc="44">
                <a:solidFill>
                  <a:srgbClr val="545454"/>
                </a:solidFill>
                <a:ea typeface="字由点字典黑 45J" panose="00020600040101010101" charset="-122"/>
              </a:rPr>
              <a:t>杨森：数据收集</a:t>
            </a:r>
            <a:endParaRPr lang="zh-CN" altLang="en-US" sz="32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10" name="TextBox 18"/>
          <p:cNvSpPr txBox="1"/>
          <p:nvPr/>
        </p:nvSpPr>
        <p:spPr>
          <a:xfrm>
            <a:off x="9982200" y="1485900"/>
            <a:ext cx="6465570" cy="59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下一步的计划（根据实际情况进行调整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9525000" y="3162300"/>
            <a:ext cx="6412865" cy="37490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3200" spc="44">
                <a:solidFill>
                  <a:srgbClr val="545454"/>
                </a:solidFill>
                <a:ea typeface="字由点字典黑 45J" panose="00020600040101010101" charset="-122"/>
              </a:rPr>
              <a:t>   多用户定位显示</a:t>
            </a:r>
            <a:endParaRPr lang="en-US" sz="32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3200" spc="44">
                <a:solidFill>
                  <a:srgbClr val="545454"/>
                </a:solidFill>
                <a:ea typeface="字由点字典黑 45J" panose="00020600040101010101" charset="-122"/>
              </a:rPr>
              <a:t>   </a:t>
            </a:r>
            <a:r>
              <a:rPr lang="zh-CN" altLang="en-US" sz="3200" spc="44">
                <a:solidFill>
                  <a:srgbClr val="545454"/>
                </a:solidFill>
                <a:ea typeface="字由点字典黑 45J" panose="00020600040101010101" charset="-122"/>
              </a:rPr>
              <a:t>导航功能实现</a:t>
            </a:r>
            <a:endParaRPr lang="en-US" sz="32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3200" spc="44">
                <a:solidFill>
                  <a:srgbClr val="545454"/>
                </a:solidFill>
                <a:ea typeface="字由点字典黑 45J" panose="00020600040101010101" charset="-122"/>
              </a:rPr>
              <a:t>   聊天功能</a:t>
            </a:r>
            <a:endParaRPr lang="en-US" sz="32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312844" y="2438518"/>
            <a:ext cx="1490015" cy="2919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63975" y="6878301"/>
            <a:ext cx="2560051" cy="479446"/>
            <a:chOff x="0" y="0"/>
            <a:chExt cx="3413401" cy="639262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987156" y="-704891"/>
              <a:ext cx="639262" cy="2049043"/>
              <a:chOff x="0" y="0"/>
              <a:chExt cx="660400" cy="2116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1872655" y="-704891"/>
              <a:ext cx="639262" cy="2049043"/>
              <a:chOff x="0" y="0"/>
              <a:chExt cx="660400" cy="2116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03764"/>
              <a:ext cx="3413401" cy="35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 spc="30">
                  <a:solidFill>
                    <a:srgbClr val="FFFFFF"/>
                  </a:solidFill>
                  <a:ea typeface="造字工房典黑体 超粗体" charset="-122"/>
                </a:rPr>
                <a:t>汇报人：张小画</a:t>
              </a:r>
              <a:endParaRPr lang="en-US" sz="1800" spc="30">
                <a:solidFill>
                  <a:srgbClr val="FFFFFF"/>
                </a:solidFill>
                <a:ea typeface="造字工房典黑体 超粗体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94423" y="7554315"/>
            <a:ext cx="1546704" cy="29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985" spc="33">
                <a:solidFill>
                  <a:srgbClr val="6275EE"/>
                </a:solidFill>
                <a:latin typeface="造字工房典黑体 超粗体" charset="-122"/>
              </a:rPr>
              <a:t>2023.1.1</a:t>
            </a:r>
            <a:endParaRPr lang="en-US" sz="1985" spc="33">
              <a:solidFill>
                <a:srgbClr val="6275EE"/>
              </a:solidFill>
              <a:latin typeface="造字工房典黑体 超粗体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13626" y="4341094"/>
            <a:ext cx="13060749" cy="129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8535" spc="2108">
                <a:solidFill>
                  <a:srgbClr val="AB2AD6"/>
                </a:solidFill>
                <a:ea typeface="思源宋体-超粗体" panose="02020900000000000000" charset="-122"/>
              </a:rPr>
              <a:t>国潮风工作总结汇报</a:t>
            </a:r>
            <a:endParaRPr lang="en-US" sz="8535" spc="2108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79842" y="3197161"/>
            <a:ext cx="6128316" cy="6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4235" spc="1046">
                <a:solidFill>
                  <a:srgbClr val="AB2AD6"/>
                </a:solidFill>
                <a:ea typeface="思源宋体-超粗体" panose="02020900000000000000" charset="-122"/>
              </a:rPr>
              <a:t>简约渐变PPT模版</a:t>
            </a:r>
            <a:endParaRPr lang="en-US" sz="4235" spc="1046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83826" y="5867740"/>
            <a:ext cx="9720348" cy="54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490" spc="456">
                <a:solidFill>
                  <a:srgbClr val="AB2AD6"/>
                </a:solidFill>
                <a:latin typeface="思源宋体-超粗体" panose="02020900000000000000" charset="-122"/>
              </a:rPr>
              <a:t>YEAR END WORK SUMMARY REPORT YEAR END WORK SUMMARY REPORT  YEAR END WORK SUMMARY REPORT</a:t>
            </a:r>
            <a:endParaRPr lang="en-US" sz="1490" spc="456">
              <a:solidFill>
                <a:srgbClr val="AB2AD6"/>
              </a:solidFill>
              <a:latin typeface="思源宋体-超粗体" panose="02020900000000000000" charset="-12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16" name="Group 16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5867654" y="5667588"/>
            <a:ext cx="1890910" cy="522909"/>
            <a:chOff x="0" y="0"/>
            <a:chExt cx="2521214" cy="697212"/>
          </a:xfrm>
        </p:grpSpPr>
        <p:grpSp>
          <p:nvGrpSpPr>
            <p:cNvPr id="26" name="Group 2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00236" y="135141"/>
              <a:ext cx="309439" cy="42693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859244" y="167631"/>
              <a:ext cx="1661970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202</a:t>
              </a:r>
              <a:r>
                <a:rPr lang="en-US" altLang="zh-CN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4</a:t>
              </a: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.</a:t>
              </a:r>
              <a:r>
                <a:rPr lang="en-US" altLang="zh-CN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7</a:t>
              </a: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.10</a:t>
              </a:r>
              <a:endParaRPr lang="en-US" sz="1905" spc="32">
                <a:solidFill>
                  <a:srgbClr val="35B2CB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19175" y="5670351"/>
            <a:ext cx="2624452" cy="522909"/>
            <a:chOff x="0" y="0"/>
            <a:chExt cx="3499269" cy="697212"/>
          </a:xfrm>
        </p:grpSpPr>
        <p:sp>
          <p:nvSpPr>
            <p:cNvPr id="35" name="TextBox 35"/>
            <p:cNvSpPr txBox="1"/>
            <p:nvPr/>
          </p:nvSpPr>
          <p:spPr>
            <a:xfrm>
              <a:off x="912496" y="177266"/>
              <a:ext cx="2586773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汇报人：第八组</a:t>
              </a:r>
              <a:endParaRPr lang="en-US" sz="1905" spc="32">
                <a:solidFill>
                  <a:srgbClr val="35B2CB"/>
                </a:solidFill>
                <a:ea typeface="字由点字典黑 65J" panose="00020600040101010101" charset="-122"/>
              </a:endParaRP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188963" y="152302"/>
              <a:ext cx="331985" cy="392608"/>
            </a:xfrm>
            <a:prstGeom prst="rect">
              <a:avLst/>
            </a:prstGeom>
          </p:spPr>
        </p:pic>
      </p:grpSp>
      <p:sp>
        <p:nvSpPr>
          <p:cNvPr id="43" name="TextBox 43"/>
          <p:cNvSpPr txBox="1"/>
          <p:nvPr/>
        </p:nvSpPr>
        <p:spPr>
          <a:xfrm>
            <a:off x="2787120" y="3937193"/>
            <a:ext cx="12446213" cy="137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50"/>
              </a:lnSpc>
            </a:pPr>
            <a:r>
              <a:rPr lang="en-US" sz="9040" spc="2233">
                <a:solidFill>
                  <a:srgbClr val="65B7C7"/>
                </a:solidFill>
                <a:ea typeface="字由点字典黑 75J" panose="00020600040101010101" charset="-122"/>
              </a:rPr>
              <a:t>谢谢您的观看</a:t>
            </a:r>
            <a:endParaRPr lang="en-US" sz="9040" spc="2233">
              <a:solidFill>
                <a:srgbClr val="65B7C7"/>
              </a:solidFill>
              <a:ea typeface="字由点字典黑 75J" panose="0002060004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9" name="Group 9"/>
          <p:cNvGrpSpPr/>
          <p:nvPr>
            <p:custDataLst>
              <p:tags r:id="rId2"/>
            </p:custDataLst>
          </p:nvPr>
        </p:nvGrpSpPr>
        <p:grpSpPr>
          <a:xfrm>
            <a:off x="8312844" y="2195434"/>
            <a:ext cx="5758140" cy="1068070"/>
            <a:chOff x="0" y="-75088"/>
            <a:chExt cx="7677520" cy="1424093"/>
          </a:xfrm>
        </p:grpSpPr>
        <p:sp>
          <p:nvSpPr>
            <p:cNvPr id="10" name="TextBox 10"/>
            <p:cNvSpPr txBox="1"/>
            <p:nvPr>
              <p:custDataLst>
                <p:tags r:id="rId3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项目简介</a:t>
              </a:r>
              <a:endParaRPr lang="zh-CN" alt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>
              <p:custDataLst>
                <p:tags r:id="rId7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01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13" name="Group 13"/>
          <p:cNvGrpSpPr/>
          <p:nvPr>
            <p:custDataLst>
              <p:tags r:id="rId8"/>
            </p:custDataLst>
          </p:nvPr>
        </p:nvGrpSpPr>
        <p:grpSpPr>
          <a:xfrm>
            <a:off x="9634891" y="3680742"/>
            <a:ext cx="5758140" cy="1068070"/>
            <a:chOff x="0" y="-75088"/>
            <a:chExt cx="7677520" cy="1424093"/>
          </a:xfrm>
        </p:grpSpPr>
        <p:sp>
          <p:nvSpPr>
            <p:cNvPr id="14" name="TextBox 14"/>
            <p:cNvSpPr txBox="1"/>
            <p:nvPr>
              <p:custDataLst>
                <p:tags r:id="rId9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系统设计</a:t>
              </a:r>
              <a:endParaRPr 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>
              <p:custDataLst>
                <p:tags r:id="rId11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02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17" name="Group 17"/>
          <p:cNvGrpSpPr/>
          <p:nvPr>
            <p:custDataLst>
              <p:tags r:id="rId12"/>
            </p:custDataLst>
          </p:nvPr>
        </p:nvGrpSpPr>
        <p:grpSpPr>
          <a:xfrm>
            <a:off x="8312844" y="5151144"/>
            <a:ext cx="5758140" cy="1068070"/>
            <a:chOff x="0" y="-75088"/>
            <a:chExt cx="7677520" cy="1424093"/>
          </a:xfrm>
        </p:grpSpPr>
        <p:sp>
          <p:nvSpPr>
            <p:cNvPr id="18" name="TextBox 18"/>
            <p:cNvSpPr txBox="1"/>
            <p:nvPr>
              <p:custDataLst>
                <p:tags r:id="rId13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en-US" altLang="zh-CN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Demo</a:t>
              </a: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演示场景</a:t>
              </a:r>
              <a:endParaRPr lang="zh-CN" alt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9" name="Picture 1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>
              <p:custDataLst>
                <p:tags r:id="rId15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03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14015" y="3183991"/>
            <a:ext cx="3895805" cy="3293726"/>
            <a:chOff x="0" y="0"/>
            <a:chExt cx="5194407" cy="4391635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407" cy="4391635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6687" y="970223"/>
              <a:ext cx="3241032" cy="1773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ea typeface="字由点字典黑 65J" panose="00020600040101010101" charset="-122"/>
                </a:rPr>
                <a:t>目录</a:t>
              </a:r>
              <a:endParaRPr lang="en-US" sz="80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11188" y="2677228"/>
              <a:ext cx="2972030" cy="730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80"/>
                </a:lnSpc>
                <a:spcBef>
                  <a:spcPct val="0"/>
                </a:spcBef>
              </a:pPr>
              <a:r>
                <a:rPr lang="en-US" sz="3275">
                  <a:solidFill>
                    <a:srgbClr val="FFFFFF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Contents</a:t>
              </a:r>
              <a:endParaRPr lang="en-US" sz="3275">
                <a:solidFill>
                  <a:srgbClr val="FFFFFF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8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grpSp>
        <p:nvGrpSpPr>
          <p:cNvPr id="34" name="Group 21"/>
          <p:cNvGrpSpPr/>
          <p:nvPr>
            <p:custDataLst>
              <p:tags r:id="rId19"/>
            </p:custDataLst>
          </p:nvPr>
        </p:nvGrpSpPr>
        <p:grpSpPr>
          <a:xfrm>
            <a:off x="9761891" y="6748546"/>
            <a:ext cx="5758140" cy="1324198"/>
            <a:chOff x="0" y="-75088"/>
            <a:chExt cx="7677520" cy="1765597"/>
          </a:xfrm>
        </p:grpSpPr>
        <p:sp>
          <p:nvSpPr>
            <p:cNvPr id="35" name="TextBox 22"/>
            <p:cNvSpPr txBox="1"/>
            <p:nvPr>
              <p:custDataLst>
                <p:tags r:id="rId20"/>
              </p:custDataLst>
            </p:nvPr>
          </p:nvSpPr>
          <p:spPr>
            <a:xfrm>
              <a:off x="1794644" y="326529"/>
              <a:ext cx="5882876" cy="1363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每个人完成的任务及计划</a:t>
              </a:r>
              <a:endParaRPr lang="zh-CN" alt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36" name="Picture 23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37" name="TextBox 24"/>
            <p:cNvSpPr txBox="1"/>
            <p:nvPr>
              <p:custDataLst>
                <p:tags r:id="rId22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04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01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8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项目简介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5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 dirty="0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 dirty="0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393082" y="2015507"/>
            <a:ext cx="210579" cy="320722"/>
            <a:chOff x="0" y="0"/>
            <a:chExt cx="84871" cy="129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871" cy="129262"/>
            </a:xfrm>
            <a:custGeom>
              <a:avLst/>
              <a:gdLst/>
              <a:ahLst/>
              <a:cxnLst/>
              <a:rect l="l" t="t" r="r" b="b"/>
              <a:pathLst>
                <a:path w="84871" h="129262">
                  <a:moveTo>
                    <a:pt x="0" y="0"/>
                  </a:moveTo>
                  <a:lnTo>
                    <a:pt x="84871" y="0"/>
                  </a:lnTo>
                  <a:lnTo>
                    <a:pt x="84871" y="129262"/>
                  </a:lnTo>
                  <a:lnTo>
                    <a:pt x="0" y="129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2265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3082" y="5500546"/>
            <a:ext cx="210579" cy="320722"/>
            <a:chOff x="0" y="0"/>
            <a:chExt cx="84871" cy="1292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871" cy="129262"/>
            </a:xfrm>
            <a:custGeom>
              <a:avLst/>
              <a:gdLst/>
              <a:ahLst/>
              <a:cxnLst/>
              <a:rect l="l" t="t" r="r" b="b"/>
              <a:pathLst>
                <a:path w="84871" h="129262">
                  <a:moveTo>
                    <a:pt x="0" y="0"/>
                  </a:moveTo>
                  <a:lnTo>
                    <a:pt x="84871" y="0"/>
                  </a:lnTo>
                  <a:lnTo>
                    <a:pt x="84871" y="129262"/>
                  </a:lnTo>
                  <a:lnTo>
                    <a:pt x="0" y="129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2265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20" name="Group 2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</a:rPr>
                <a:t>项目意义</a:t>
              </a:r>
              <a:endParaRPr lang="zh-CN" altLang="en-US" sz="2230" spc="1082" dirty="0">
                <a:solidFill>
                  <a:srgbClr val="65B7C7"/>
                </a:solidFill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404146" y="6364521"/>
            <a:ext cx="7955436" cy="196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目标人群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：购物中心的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顾客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、商场管理人员。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意义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提供高效、精准的室内导航服务，提升顾客购物体验，增加商场顾客满意度和回头率。其次，提供对应商铺的核心介绍，帮助顾客快速了解到商铺特点，节约购买时间，提高购买效率。最后通过聊天系统，方便用户进行聊天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404146" y="2025032"/>
            <a:ext cx="3171356" cy="77435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4640"/>
              </a:lnSpc>
            </a:pP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项目应用场</a:t>
            </a: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景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404146" y="5590227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项目目标人群</a:t>
            </a:r>
            <a:endParaRPr sz="2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404162" y="2799403"/>
            <a:ext cx="79554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应用场景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：商场导购应用可用于大型购物中心，帮助顾客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快速找到目标店铺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、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提前了解店铺信息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等，同时考虑到用户体验我们加入了</a:t>
            </a:r>
            <a:r>
              <a:rPr lang="zh-CN" alt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评价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等功能。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0" name="图片 9" descr="8a5523e1d94b69518db81ed4b39be8d"/>
          <p:cNvPicPr>
            <a:picLocks noChangeAspect="1"/>
          </p:cNvPicPr>
          <p:nvPr/>
        </p:nvPicPr>
        <p:blipFill>
          <a:blip r:embed="rId2"/>
          <a:srcRect l="-346" r="346"/>
          <a:stretch>
            <a:fillRect/>
          </a:stretch>
        </p:blipFill>
        <p:spPr>
          <a:xfrm>
            <a:off x="1603606" y="920759"/>
            <a:ext cx="4380921" cy="838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</a:rPr>
                <a:t>项目价值</a:t>
              </a:r>
              <a:endParaRPr lang="zh-CN" altLang="en-US" sz="2230" spc="1082" dirty="0">
                <a:solidFill>
                  <a:srgbClr val="65B7C7"/>
                </a:solidFill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821441" y="212983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altLang="zh-CN" sz="2800" dirty="0">
                <a:solidFill>
                  <a:srgbClr val="65B7C7"/>
                </a:solidFill>
                <a:ea typeface="字由点字典黑 55J" panose="00020600040101010101" charset="-122"/>
              </a:rPr>
              <a:t>1.</a:t>
            </a: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提升用户体验：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21506" y="5219224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2. 优化商场管理效率：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精准定位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：本项目提供高精度的室内定位服务，帮助顾客轻松找到目标店铺等，提升用户购物体验。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实时导航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：通过实时路径规划和导航，帮助顾客高效地完成购物，提高顾客满意度和购物体验。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个性化服务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（后期考虑）：根据顾客的位置和历史行为数据，推送个性化的优惠信息和推荐，增加购物的乐趣和互动性。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35579" y="5814258"/>
            <a:ext cx="6499070" cy="35312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面向商城管理员，当管理员登录系统能够进行：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顾客流量分析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：通过分析顾客的移动轨迹和停留时间，帮助商场管理者了解顾客的行为习惯和热点区域，优化店铺布局和商品陈列。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紧急情况响应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：在紧急情况下，如火灾或其他安全事件，能够迅速定位顾客位置，并提供最佳疏散路径，提高安全管理水平。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资源优化配置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：通过数据分析，合理配置商场内的资源，如保安人员、清洁人员等，提高管理效率和服务质量。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2" name="图片 10" descr="5698019f6a8401c55fcade1b921515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1714500"/>
            <a:ext cx="3448050" cy="7418070"/>
          </a:xfrm>
          <a:prstGeom prst="rect">
            <a:avLst/>
          </a:prstGeom>
        </p:spPr>
      </p:pic>
      <p:pic>
        <p:nvPicPr>
          <p:cNvPr id="22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1714500"/>
            <a:ext cx="3222625" cy="7146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4452990" y="3854901"/>
            <a:ext cx="9382020" cy="2695267"/>
            <a:chOff x="0" y="0"/>
            <a:chExt cx="12509360" cy="359369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02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729371" cy="3173307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3600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系统设计</a:t>
              </a:r>
              <a:endParaRPr lang="en-US" sz="3600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295661" y="49534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系统架构图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2"/>
        </p:blipFill>
        <p:spPr>
          <a:xfrm>
            <a:off x="1582420" y="1257300"/>
            <a:ext cx="15255240" cy="8383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524261" y="110494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系统总体功能结构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/>
        </p:blipFill>
        <p:spPr>
          <a:xfrm>
            <a:off x="2209800" y="2087880"/>
            <a:ext cx="12574905" cy="605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067061" y="80014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流程图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020" y="266700"/>
            <a:ext cx="11750040" cy="9288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36.02283464566926,&quot;width&quot;:3055.2437007874014}"/>
</p:tagLst>
</file>

<file path=ppt/tags/tag10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11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2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3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4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15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6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7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8.xml><?xml version="1.0" encoding="utf-8"?>
<p:tagLst xmlns:p="http://schemas.openxmlformats.org/presentationml/2006/main">
  <p:tag name="KSO_WPP_MARK_KEY" val="6f99e549-070b-4e97-b432-2f2194c2fd5b"/>
  <p:tag name="COMMONDATA" val="eyJoZGlkIjoiYTBhZGJjMjY4YTkyM2YxNDNlMTlhN2M4MjFjMDY4MzUifQ=="/>
  <p:tag name="commondata" val="eyJoZGlkIjoiMDFmZjUwNDM5MjMwMTNjYjBjOTkyYzk0MDFhZjg4YWYifQ=="/>
</p:tagLst>
</file>

<file path=ppt/tags/tag2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3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4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5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6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7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8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9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1542</Words>
  <Application>WPS 演示</Application>
  <PresentationFormat>自定义</PresentationFormat>
  <Paragraphs>144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Wingdings</vt:lpstr>
      <vt:lpstr>造字工房典黑体 超粗体</vt:lpstr>
      <vt:lpstr>黑体</vt:lpstr>
      <vt:lpstr>思源宋体-超粗体</vt:lpstr>
      <vt:lpstr>字由点字典黑 65J</vt:lpstr>
      <vt:lpstr>字由点字典黑 75J</vt:lpstr>
      <vt:lpstr>等线</vt:lpstr>
      <vt:lpstr>字由点字典黑 55J</vt:lpstr>
      <vt:lpstr>字由点字典黑 45J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</dc:title>
  <dc:creator>ASUS</dc:creator>
  <cp:lastModifiedBy>29741</cp:lastModifiedBy>
  <cp:revision>4</cp:revision>
  <dcterms:created xsi:type="dcterms:W3CDTF">2024-07-10T09:07:00Z</dcterms:created>
  <dcterms:modified xsi:type="dcterms:W3CDTF">2024-07-10T12:06:14Z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FEA33BF099F846D8A715F94D8F2368EB_13</vt:lpwstr>
  </property>
  <property fmtid="{D5CDD505-2E9C-101B-9397-08002B2CF9AE}" pid="3" name="KSOProductBuildVer">
    <vt:lpwstr>2052-12.1.0.17133</vt:lpwstr>
  </property>
</Properties>
</file>